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6" r:id="rId3"/>
    <p:sldId id="304" r:id="rId4"/>
    <p:sldId id="283" r:id="rId5"/>
    <p:sldId id="290" r:id="rId6"/>
    <p:sldId id="307" r:id="rId7"/>
    <p:sldId id="284" r:id="rId8"/>
    <p:sldId id="306" r:id="rId9"/>
    <p:sldId id="305" r:id="rId10"/>
    <p:sldId id="282" r:id="rId11"/>
    <p:sldId id="289" r:id="rId12"/>
    <p:sldId id="287" r:id="rId13"/>
    <p:sldId id="288" r:id="rId14"/>
    <p:sldId id="291" r:id="rId15"/>
    <p:sldId id="292" r:id="rId16"/>
    <p:sldId id="293" r:id="rId17"/>
    <p:sldId id="294" r:id="rId18"/>
    <p:sldId id="295" r:id="rId19"/>
    <p:sldId id="297" r:id="rId20"/>
    <p:sldId id="298" r:id="rId21"/>
    <p:sldId id="299" r:id="rId22"/>
    <p:sldId id="301" r:id="rId23"/>
    <p:sldId id="302" r:id="rId24"/>
    <p:sldId id="303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B5136AF-716A-4818-980A-4761FA24ED49}">
          <p14:sldIdLst>
            <p14:sldId id="257"/>
            <p14:sldId id="286"/>
            <p14:sldId id="304"/>
            <p14:sldId id="283"/>
            <p14:sldId id="290"/>
            <p14:sldId id="307"/>
            <p14:sldId id="284"/>
            <p14:sldId id="306"/>
            <p14:sldId id="305"/>
            <p14:sldId id="282"/>
            <p14:sldId id="289"/>
            <p14:sldId id="287"/>
            <p14:sldId id="288"/>
            <p14:sldId id="291"/>
            <p14:sldId id="292"/>
            <p14:sldId id="293"/>
            <p14:sldId id="294"/>
            <p14:sldId id="295"/>
            <p14:sldId id="297"/>
            <p14:sldId id="298"/>
            <p14:sldId id="299"/>
            <p14:sldId id="301"/>
            <p14:sldId id="302"/>
            <p14:sldId id="303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62E9"/>
    <a:srgbClr val="52D6B7"/>
    <a:srgbClr val="5F92FF"/>
    <a:srgbClr val="F72D4F"/>
    <a:srgbClr val="BFABFF"/>
    <a:srgbClr val="5F92EF"/>
    <a:srgbClr val="51D4D7"/>
    <a:srgbClr val="FFC761"/>
    <a:srgbClr val="FB93A4"/>
    <a:srgbClr val="EA05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9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63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кв.м</c:v>
                </c:pt>
              </c:strCache>
            </c:strRef>
          </c:tx>
          <c:spPr>
            <a:solidFill>
              <a:schemeClr val="accent1"/>
            </a:solidFill>
            <a:ln w="9655">
              <a:solidFill>
                <a:schemeClr val="tx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72D4F"/>
              </a:solidFill>
              <a:ln w="9655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5596-4DFF-8C39-8E9FE29A6332}"/>
              </c:ext>
            </c:extLst>
          </c:dPt>
          <c:dPt>
            <c:idx val="1"/>
            <c:invertIfNegative val="0"/>
            <c:bubble3D val="0"/>
            <c:spPr>
              <a:solidFill>
                <a:srgbClr val="F72D4F"/>
              </a:solidFill>
              <a:ln w="9655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5596-4DFF-8C39-8E9FE29A6332}"/>
              </c:ext>
            </c:extLst>
          </c:dPt>
          <c:dPt>
            <c:idx val="2"/>
            <c:invertIfNegative val="0"/>
            <c:bubble3D val="0"/>
            <c:spPr>
              <a:solidFill>
                <a:srgbClr val="F72D4F"/>
              </a:solidFill>
              <a:ln w="9655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5596-4DFF-8C39-8E9FE29A6332}"/>
              </c:ext>
            </c:extLst>
          </c:dPt>
          <c:dPt>
            <c:idx val="3"/>
            <c:invertIfNegative val="0"/>
            <c:bubble3D val="0"/>
            <c:spPr>
              <a:solidFill>
                <a:srgbClr val="5F92FF"/>
              </a:solidFill>
              <a:ln w="9655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5596-4DFF-8C39-8E9FE29A6332}"/>
              </c:ext>
            </c:extLst>
          </c:dPt>
          <c:dPt>
            <c:idx val="4"/>
            <c:invertIfNegative val="0"/>
            <c:bubble3D val="0"/>
            <c:spPr>
              <a:solidFill>
                <a:srgbClr val="5F92FF"/>
              </a:solidFill>
              <a:ln w="9655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5596-4DFF-8C39-8E9FE29A6332}"/>
              </c:ext>
            </c:extLst>
          </c:dPt>
          <c:dPt>
            <c:idx val="5"/>
            <c:invertIfNegative val="0"/>
            <c:bubble3D val="0"/>
            <c:spPr>
              <a:solidFill>
                <a:srgbClr val="5F92FF"/>
              </a:solidFill>
              <a:ln w="9655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5596-4DFF-8C39-8E9FE29A6332}"/>
              </c:ext>
            </c:extLst>
          </c:dPt>
          <c:dPt>
            <c:idx val="6"/>
            <c:invertIfNegative val="0"/>
            <c:bubble3D val="0"/>
            <c:spPr>
              <a:solidFill>
                <a:srgbClr val="52D6B7"/>
              </a:solidFill>
              <a:ln w="9655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C-5596-4DFF-8C39-8E9FE29A6332}"/>
              </c:ext>
            </c:extLst>
          </c:dPt>
          <c:dLbls>
            <c:dLbl>
              <c:idx val="0"/>
              <c:layout>
                <c:manualLayout>
                  <c:x val="-2.4643397293998542E-2"/>
                  <c:y val="-2.6386397318664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96-4DFF-8C39-8E9FE29A6332}"/>
                </c:ext>
              </c:extLst>
            </c:dLbl>
            <c:dLbl>
              <c:idx val="1"/>
              <c:layout>
                <c:manualLayout>
                  <c:x val="-2.7268895140217974E-2"/>
                  <c:y val="-2.6712545964243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96-4DFF-8C39-8E9FE29A6332}"/>
                </c:ext>
              </c:extLst>
            </c:dLbl>
            <c:dLbl>
              <c:idx val="2"/>
              <c:layout>
                <c:manualLayout>
                  <c:x val="-2.8930583533347189E-2"/>
                  <c:y val="-3.7534668832552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96-4DFF-8C39-8E9FE29A6332}"/>
                </c:ext>
              </c:extLst>
            </c:dLbl>
            <c:dLbl>
              <c:idx val="3"/>
              <c:layout>
                <c:manualLayout>
                  <c:x val="-4.195197222490115E-2"/>
                  <c:y val="-8.4649473833860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96-4DFF-8C39-8E9FE29A6332}"/>
                </c:ext>
              </c:extLst>
            </c:dLbl>
            <c:dLbl>
              <c:idx val="4"/>
              <c:layout>
                <c:manualLayout>
                  <c:x val="-5.5818241173016175E-2"/>
                  <c:y val="-4.51002777122944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96-4DFF-8C39-8E9FE29A6332}"/>
                </c:ext>
              </c:extLst>
            </c:dLbl>
            <c:dLbl>
              <c:idx val="5"/>
              <c:layout>
                <c:manualLayout>
                  <c:x val="-6.8980594166039952E-2"/>
                  <c:y val="8.61140914522610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596-4DFF-8C39-8E9FE29A6332}"/>
                </c:ext>
              </c:extLst>
            </c:dLbl>
            <c:dLbl>
              <c:idx val="6"/>
              <c:layout>
                <c:manualLayout>
                  <c:x val="8.94549797903374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от 200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596-4DFF-8C39-8E9FE29A6332}"/>
                </c:ext>
              </c:extLst>
            </c:dLbl>
            <c:spPr>
              <a:noFill/>
              <a:ln w="19311">
                <a:noFill/>
              </a:ln>
            </c:spPr>
            <c:txPr>
              <a:bodyPr/>
              <a:lstStyle/>
              <a:p>
                <a:pPr algn="l">
                  <a:defRPr sz="2000" b="1" i="0" u="none" strike="noStrike" baseline="0">
                    <a:solidFill>
                      <a:schemeClr val="tx1"/>
                    </a:solidFill>
                    <a:latin typeface="TT Norms Bold" panose="02000803040000020004" pitchFamily="50" charset="-52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30</c:v>
                </c:pt>
              </c:numCache>
            </c:numRef>
          </c:cat>
          <c:val>
            <c:numRef>
              <c:f>Sheet1!$B$2:$H$2</c:f>
              <c:numCache>
                <c:formatCode>General</c:formatCode>
                <c:ptCount val="7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50</c:v>
                </c:pt>
                <c:pt idx="4">
                  <c:v>100</c:v>
                </c:pt>
                <c:pt idx="5">
                  <c:v>200</c:v>
                </c:pt>
                <c:pt idx="6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596-4DFF-8C39-8E9FE29A63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40543744"/>
        <c:axId val="40549760"/>
        <c:axId val="0"/>
      </c:bar3DChart>
      <c:catAx>
        <c:axId val="40543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ru-RU" sz="2000" dirty="0">
                    <a:latin typeface="TT Norms Regular" panose="02000503030000020003" pitchFamily="50" charset="-52"/>
                  </a:rPr>
                  <a:t>рабочие места</a:t>
                </a:r>
              </a:p>
            </c:rich>
          </c:tx>
          <c:layout>
            <c:manualLayout>
              <c:xMode val="edge"/>
              <c:yMode val="edge"/>
              <c:x val="0.34633781838274103"/>
              <c:y val="0.90497592534789761"/>
            </c:manualLayout>
          </c:layout>
          <c:overlay val="0"/>
          <c:spPr>
            <a:noFill/>
            <a:ln w="19311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241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958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4054976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40549760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 sz="1977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ru-RU" sz="2000" dirty="0">
                    <a:latin typeface="TT Norms Regular" panose="02000503030000020003" pitchFamily="50" charset="-52"/>
                  </a:rPr>
                  <a:t>млн. рублей</a:t>
                </a:r>
              </a:p>
            </c:rich>
          </c:tx>
          <c:layout>
            <c:manualLayout>
              <c:xMode val="edge"/>
              <c:yMode val="edge"/>
              <c:x val="4.896626768226333E-2"/>
              <c:y val="0.33898305084745761"/>
            </c:manualLayout>
          </c:layout>
          <c:overlay val="0"/>
          <c:spPr>
            <a:noFill/>
            <a:ln w="19311">
              <a:noFill/>
            </a:ln>
          </c:spPr>
        </c:title>
        <c:numFmt formatCode="General" sourceLinked="1"/>
        <c:majorTickMark val="out"/>
        <c:minorTickMark val="none"/>
        <c:tickLblPos val="nextTo"/>
        <c:crossAx val="40543744"/>
        <c:crosses val="autoZero"/>
        <c:crossBetween val="between"/>
      </c:valAx>
      <c:spPr>
        <a:noFill/>
        <a:ln w="1931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3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41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46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60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7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97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30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498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64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520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568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615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C54BB-D3A7-4607-963B-BF038A6824ED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65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824108" y="745602"/>
            <a:ext cx="5540680" cy="3993752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3100" dirty="0">
                <a:latin typeface="TT Norms ExtraBold" panose="02000503040000020004" pitchFamily="50" charset="-52"/>
              </a:rPr>
              <a:t>Реализация мероприятий государственной программы</a:t>
            </a:r>
            <a:br>
              <a:rPr lang="ru-RU" sz="3100" dirty="0">
                <a:latin typeface="TT Norms ExtraBold" panose="02000503040000020004" pitchFamily="50" charset="-52"/>
              </a:rPr>
            </a:br>
            <a:r>
              <a:rPr lang="ru-RU" sz="3100" dirty="0">
                <a:latin typeface="TT Norms ExtraBold" panose="02000503040000020004" pitchFamily="50" charset="-52"/>
              </a:rPr>
              <a:t>Российской Федерации «Комплексное развитие сельских территорий»</a:t>
            </a:r>
            <a:br>
              <a:rPr lang="ru-RU" sz="3100" dirty="0">
                <a:latin typeface="TT Norms ExtraBold" panose="02000503040000020004" pitchFamily="50" charset="-52"/>
              </a:rPr>
            </a:br>
            <a:r>
              <a:rPr lang="ru-RU" sz="3100" dirty="0">
                <a:latin typeface="TT Norms ExtraBold" panose="02000503040000020004" pitchFamily="50" charset="-52"/>
              </a:rPr>
              <a:t>по созданию комфортных условий проживания граждан, проживающих на сельских территории Амурской области</a:t>
            </a:r>
            <a:endParaRPr lang="ru-RU" sz="3100" dirty="0">
              <a:latin typeface="TT Norms Regular" panose="02000503030000020003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4108" y="5375564"/>
            <a:ext cx="4966320" cy="775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/>
              <a:t>Министерство сельского хозяйства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/>
              <a:t>Амурской 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5" y="745602"/>
            <a:ext cx="1362025" cy="161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2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534204" y="555078"/>
            <a:ext cx="8075592" cy="1354384"/>
          </a:xfrm>
        </p:spPr>
        <p:txBody>
          <a:bodyPr anchor="t">
            <a:noAutofit/>
          </a:bodyPr>
          <a:lstStyle/>
          <a:p>
            <a: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Предоставление льготных кредитов гражданам, проживающим на сельских территориях, для строительства (приобретения) жилых помещений</a:t>
            </a:r>
            <a:b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</a:br>
            <a: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«СЕЛЬСКАЯ ИПОТЕКА»</a:t>
            </a:r>
            <a:b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</a:br>
            <a:endParaRPr lang="ru-RU" sz="2400" b="1" dirty="0">
              <a:latin typeface="TT Norms Bold" panose="02000803040000020004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1962E9"/>
              </a:solidFill>
            </a:endParaRPr>
          </a:p>
        </p:txBody>
      </p:sp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9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2349003"/>
            <a:ext cx="263324" cy="2632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09" y="3223504"/>
            <a:ext cx="263324" cy="2632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09" y="4098005"/>
            <a:ext cx="263324" cy="26321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15" y="4966864"/>
            <a:ext cx="263324" cy="2632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68400" y="2317990"/>
            <a:ext cx="736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Предоставление льготных жилищных (ипотечных) кредитов с процентной ставкой </a:t>
            </a:r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до 3% годовых</a:t>
            </a:r>
            <a:endParaRPr lang="ru-RU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8400" y="3188183"/>
            <a:ext cx="7512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Размер кредита (займа) до</a:t>
            </a:r>
            <a:r>
              <a:rPr lang="ru-RU" b="1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5 миллионов рублей </a:t>
            </a: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(включительно).</a:t>
            </a:r>
            <a:endParaRPr lang="ru-RU" dirty="0">
              <a:latin typeface="TT Norms Regular" panose="02000503030000020003" pitchFamily="50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8400" y="4032893"/>
            <a:ext cx="736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Заемщик оплачивает за счет собственных средств </a:t>
            </a:r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не менее 10 процентов</a:t>
            </a:r>
            <a:r>
              <a:rPr lang="ru-RU" b="1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стоимости жилого помещения</a:t>
            </a:r>
          </a:p>
          <a:p>
            <a:pPr marL="541338" indent="-541338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8400" y="4910337"/>
            <a:ext cx="736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Кредит предоставляется на </a:t>
            </a:r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строительство жилого дома, приобретение жилых помещений (жилых домов с земельным участком), участие в долевом строительстве</a:t>
            </a:r>
            <a:endParaRPr lang="ru-RU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732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029960"/>
            <a:ext cx="9137651" cy="82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05033" y="2556807"/>
            <a:ext cx="5857978" cy="1793315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Заголовок слайда </a:t>
            </a:r>
            <a:b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</a:br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без дополнительного текста</a:t>
            </a:r>
            <a:endParaRPr lang="ru-RU" sz="3600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chemeClr val="bg1"/>
                </a:solidFill>
              </a:rPr>
              <a:t>Текст на затемненном изображении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19</a:t>
            </a:r>
            <a:endParaRPr lang="ru-RU" sz="1100" b="1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7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651" cy="6038850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385667" y="378301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8314845" y="38274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04457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1962E9"/>
              </a:solidFill>
            </a:endParaRPr>
          </a:p>
        </p:txBody>
      </p:sp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11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32510" y="299697"/>
            <a:ext cx="8423086" cy="11034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Предоставление потребительских кредитов (займов) гражданам, проживающим на сельских территориях на обустройство домовладений</a:t>
            </a:r>
            <a:endParaRPr lang="ru-RU" sz="2400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32509" y="1403154"/>
            <a:ext cx="8413560" cy="127818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indent="-541338"/>
            <a:r>
              <a:rPr lang="ru-RU" dirty="0"/>
              <a:t>	</a:t>
            </a:r>
          </a:p>
          <a:p>
            <a:pPr marL="541338" indent="-541338" algn="just">
              <a:lnSpc>
                <a:spcPct val="120000"/>
              </a:lnSpc>
              <a:spcBef>
                <a:spcPts val="0"/>
              </a:spcBef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72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Предоставление потребительских кредитов (займов) с процентной ставкой </a:t>
            </a:r>
            <a:r>
              <a:rPr lang="ru-RU" sz="72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до 5% годовых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41338" indent="-541338" algn="just">
              <a:lnSpc>
                <a:spcPct val="120000"/>
              </a:lnSpc>
              <a:spcBef>
                <a:spcPts val="0"/>
              </a:spcBef>
            </a:pP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 algn="just">
              <a:spcBef>
                <a:spcPts val="600"/>
              </a:spcBef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72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Размер кредита (займа) </a:t>
            </a:r>
            <a:r>
              <a:rPr lang="ru-RU" sz="72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до 300 тысяч рублей </a:t>
            </a:r>
            <a:r>
              <a:rPr lang="ru-RU" sz="72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(включительно).</a:t>
            </a:r>
          </a:p>
          <a:p>
            <a:pPr marL="541338" indent="-541338">
              <a:spcBef>
                <a:spcPts val="600"/>
              </a:spcBef>
            </a:pP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>
              <a:spcBef>
                <a:spcPts val="600"/>
              </a:spcBef>
            </a:pPr>
            <a:r>
              <a:rPr lang="ru-RU" sz="96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Льготный потребительский кредит предоставляется на:</a:t>
            </a: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r>
              <a:rPr lang="ru-RU" dirty="0"/>
              <a:t>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0" y="1565079"/>
            <a:ext cx="263324" cy="26321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0" y="2418118"/>
            <a:ext cx="263324" cy="263218"/>
          </a:xfrm>
          <a:prstGeom prst="rect">
            <a:avLst/>
          </a:prstGeom>
        </p:spPr>
      </p:pic>
      <p:sp>
        <p:nvSpPr>
          <p:cNvPr id="26" name="Объект 2"/>
          <p:cNvSpPr txBox="1">
            <a:spLocks/>
          </p:cNvSpPr>
          <p:nvPr/>
        </p:nvSpPr>
        <p:spPr>
          <a:xfrm>
            <a:off x="258618" y="3734873"/>
            <a:ext cx="8487452" cy="176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541338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Приобретение и монтаж оборудования для обеспечения централизованного или автономного электроснабжения, водоснабжения, водоотведения, отопления жилых домов </a:t>
            </a:r>
          </a:p>
          <a:p>
            <a:pPr marL="628650" indent="-541338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Ремонт жилых домов (помещений)</a:t>
            </a:r>
          </a:p>
          <a:p>
            <a:pPr marL="628650" indent="-541338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работы выполняются по договорам подряда</a:t>
            </a:r>
            <a:endParaRPr lang="ru-RU" sz="1800" b="1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0" y="3847528"/>
            <a:ext cx="263324" cy="26321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38" y="4745247"/>
            <a:ext cx="263324" cy="2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83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029960"/>
            <a:ext cx="9137651" cy="82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05033" y="2556807"/>
            <a:ext cx="5857978" cy="1793315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Заголовок слайда </a:t>
            </a:r>
            <a:b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</a:br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без дополнительного текста</a:t>
            </a:r>
            <a:endParaRPr lang="ru-RU" sz="3600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chemeClr val="bg1"/>
                </a:solidFill>
              </a:rPr>
              <a:t>Текст на затемненном изображении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19</a:t>
            </a:r>
            <a:endParaRPr lang="ru-RU" sz="1100" b="1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6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651" cy="602996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8337031" y="322387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8270836" y="322387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82925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13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60217" y="267855"/>
            <a:ext cx="8320407" cy="14175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Обустройство объектами инженерной инфраструктуры и благоустройство площадок, расположенных на сельских территориях, под компактную жилищную застройку</a:t>
            </a:r>
            <a:endParaRPr lang="ru-RU" sz="2400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230909" y="1825625"/>
            <a:ext cx="8515160" cy="4067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Компактная жилая застройка</a:t>
            </a:r>
            <a:r>
              <a:rPr lang="ru-RU" sz="18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– застройка земельного участка в целях осуществления малоэтажного жилищного строительства в сельской местности не менее 10 домов (20 квартир).</a:t>
            </a:r>
          </a:p>
          <a:p>
            <a:pPr algn="just"/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Субсидии предоставляются в целях </a:t>
            </a:r>
            <a:r>
              <a:rPr lang="ru-RU" sz="1800" b="1" dirty="0" err="1">
                <a:latin typeface="TT Norms Bold" panose="02000803040000020004" pitchFamily="50" charset="-52"/>
                <a:cs typeface="Times New Roman" panose="02020603050405020304" pitchFamily="18" charset="0"/>
              </a:rPr>
              <a:t>софинансирования</a:t>
            </a:r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 расходных обязательств муниципальных образований, в рамках которых осуществляется: 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строительство объектов инженерной инфраструктуры;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организация уличного освещения, строительство улично-дорожной сети, а также благоустройство территории (в том числе озеленение).</a:t>
            </a:r>
          </a:p>
          <a:p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Условия предоставления субсидии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наличие проектно-сметной документации;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наличие положительного заключения государственной экспертизы проектно-сметной документации.</a:t>
            </a:r>
            <a:endParaRPr lang="ru-RU" sz="1800" b="1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882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029960"/>
            <a:ext cx="9137651" cy="82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05033" y="2556807"/>
            <a:ext cx="5857978" cy="1793315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Заголовок слайда </a:t>
            </a:r>
            <a:b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</a:br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без дополнительного текста</a:t>
            </a:r>
            <a:endParaRPr lang="ru-RU" sz="3600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chemeClr val="bg1"/>
                </a:solidFill>
              </a:rPr>
              <a:t>Текст на затемненном изображении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19</a:t>
            </a:r>
            <a:endParaRPr lang="ru-RU" sz="1100" b="1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7" name="Объект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651" cy="6038850"/>
          </a:xfrm>
          <a:prstGeom prst="rect">
            <a:avLst/>
          </a:prstGeom>
        </p:spPr>
      </p:pic>
      <p:sp>
        <p:nvSpPr>
          <p:cNvPr id="20" name="Овал 19"/>
          <p:cNvSpPr/>
          <p:nvPr/>
        </p:nvSpPr>
        <p:spPr>
          <a:xfrm>
            <a:off x="8466572" y="364503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8395750" y="369094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896650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15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7964" y="365126"/>
            <a:ext cx="8548106" cy="493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Благоустройство сельских территорий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50982" y="1159100"/>
            <a:ext cx="8404613" cy="45489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Направления</a:t>
            </a:r>
          </a:p>
          <a:p>
            <a:pPr marL="720725" indent="-720725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Создание и обустройство зон отдыха, спортивных и детских игровых площадок</a:t>
            </a:r>
          </a:p>
          <a:p>
            <a:pPr marL="720725" indent="-720725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Организация освещения территории</a:t>
            </a:r>
          </a:p>
          <a:p>
            <a:pPr marL="720725" indent="-720725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Организация пешеходных коммуникаций</a:t>
            </a:r>
          </a:p>
          <a:p>
            <a:pPr marL="720725" indent="-720725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Обустройство территории в целях обеспечения беспрепятственного передвижения инвалидов</a:t>
            </a:r>
          </a:p>
          <a:p>
            <a:pPr marL="720725" indent="-720725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Организация ливневых стоков</a:t>
            </a:r>
          </a:p>
          <a:p>
            <a:pPr marL="720725" indent="-720725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Обустройство общественных колодцев и водоразборных колонок</a:t>
            </a:r>
          </a:p>
          <a:p>
            <a:pPr marL="720725" indent="-720725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Обустройство площадок накопления твердых коммунальных отходов</a:t>
            </a:r>
          </a:p>
          <a:p>
            <a:pPr marL="720725" indent="-720725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Сохранение и восстановление природных ландшафтов и историко- культурных памятников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6" y="1677791"/>
            <a:ext cx="263324" cy="2632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6" y="2332760"/>
            <a:ext cx="263324" cy="26321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6" y="2724511"/>
            <a:ext cx="263324" cy="2632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6" y="3113076"/>
            <a:ext cx="263324" cy="2632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6" y="3698004"/>
            <a:ext cx="263324" cy="26321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6" y="4117759"/>
            <a:ext cx="263324" cy="26321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6" y="4502221"/>
            <a:ext cx="263324" cy="2632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6" y="4886332"/>
            <a:ext cx="263324" cy="2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16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7964" y="365126"/>
            <a:ext cx="8548106" cy="493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Благоустройство сельских территорий</a:t>
            </a: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0" y="1242623"/>
            <a:ext cx="8680625" cy="4877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288" indent="266700" algn="just" defTabSz="895350">
              <a:tabLst>
                <a:tab pos="534988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Размер государственной поддержки по каждому из направлений не превышает </a:t>
            </a:r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2 миллионов рублей</a:t>
            </a:r>
          </a:p>
          <a:p>
            <a:pPr marL="268288" indent="266700" algn="just" defTabSz="895350">
              <a:tabLst>
                <a:tab pos="534988" algn="l"/>
              </a:tabLst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Не менее </a:t>
            </a:r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30 процентов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 объема финансирования реализации проекта должно быть обеспечено за счет средств местного бюджета, а также за счет обязательного вклада граждан и юридических лиц</a:t>
            </a:r>
          </a:p>
          <a:p>
            <a:pPr marL="534988" defTabSz="895350">
              <a:tabLst>
                <a:tab pos="534988" algn="l"/>
              </a:tabLst>
            </a:pPr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Условия предоставления субсидии бюджету муниципального образования</a:t>
            </a:r>
          </a:p>
          <a:p>
            <a:pPr marL="534988" algn="just" defTabSz="895350">
              <a:tabLst>
                <a:tab pos="534988" algn="l"/>
              </a:tabLst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наличие документов, подтверждающих решение о реализации проекта</a:t>
            </a:r>
          </a:p>
          <a:p>
            <a:pPr marL="268288" indent="266700" algn="just" defTabSz="895350">
              <a:tabLst>
                <a:tab pos="534988" algn="l"/>
              </a:tabLst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наличие в бюджете муниципального образования  бюджетных ассигнований</a:t>
            </a:r>
          </a:p>
          <a:p>
            <a:pPr marL="534988" algn="just" defTabSz="895350">
              <a:tabLst>
                <a:tab pos="534988" algn="l"/>
              </a:tabLst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привлечение средств внебюджетных источников</a:t>
            </a:r>
          </a:p>
          <a:p>
            <a:pPr marL="534988" algn="just" defTabSz="895350">
              <a:tabLst>
                <a:tab pos="534988" algn="l"/>
              </a:tabLst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наличие паспорта проекта</a:t>
            </a:r>
          </a:p>
          <a:p>
            <a:pPr marL="534988" algn="just" defTabSz="895350">
              <a:tabLst>
                <a:tab pos="534988" algn="l"/>
              </a:tabLst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наличие сметы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76" y="1339694"/>
            <a:ext cx="263324" cy="26321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78" y="1986553"/>
            <a:ext cx="263324" cy="26321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78" y="3457855"/>
            <a:ext cx="263324" cy="26321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16" y="3839228"/>
            <a:ext cx="263324" cy="26321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16" y="4507052"/>
            <a:ext cx="263324" cy="26321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78" y="4896091"/>
            <a:ext cx="263324" cy="26321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78" y="5256889"/>
            <a:ext cx="263324" cy="2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07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029960"/>
            <a:ext cx="9137651" cy="82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05033" y="2556807"/>
            <a:ext cx="5857978" cy="1793315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Заголовок слайда </a:t>
            </a:r>
            <a:b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</a:br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без дополнительного текста</a:t>
            </a:r>
            <a:endParaRPr lang="ru-RU" sz="3600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chemeClr val="bg1"/>
                </a:solidFill>
              </a:rPr>
              <a:t>Текст на затемненном изображении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19</a:t>
            </a:r>
            <a:endParaRPr lang="ru-RU" sz="1100" b="1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651" cy="603885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8354606" y="357041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8283784" y="369094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331326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18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0" y="365126"/>
            <a:ext cx="8755595" cy="817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Реализация проектов комплексного развития сельских территорий или сельских агломераций</a:t>
            </a:r>
            <a:endParaRPr lang="ru-RU" sz="2400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188536" y="1558344"/>
            <a:ext cx="8323868" cy="43352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ru-RU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Направления</a:t>
            </a:r>
          </a:p>
          <a:p>
            <a:pPr marL="176213" indent="544513" algn="just">
              <a:lnSpc>
                <a:spcPct val="170000"/>
              </a:lnSpc>
            </a:pPr>
            <a:r>
              <a:rPr lang="ru-RU" sz="21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создание, реконструкция (модернизация), капитальный ремонт объектов социальной и культурной сферы</a:t>
            </a:r>
          </a:p>
          <a:p>
            <a:pPr marL="803275" indent="-82550" algn="just">
              <a:lnSpc>
                <a:spcPct val="170000"/>
              </a:lnSpc>
            </a:pPr>
            <a:r>
              <a:rPr lang="ru-RU" sz="21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приобретение транспортных средств и оборудования</a:t>
            </a:r>
          </a:p>
          <a:p>
            <a:pPr marL="803275" indent="-82550" algn="just">
              <a:lnSpc>
                <a:spcPct val="170000"/>
              </a:lnSpc>
            </a:pPr>
            <a:r>
              <a:rPr lang="ru-RU" sz="21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развитие питьевого и технического водоснабжения и водоотведения</a:t>
            </a:r>
          </a:p>
          <a:p>
            <a:pPr marL="803275" indent="-82550" algn="just">
              <a:lnSpc>
                <a:spcPct val="170000"/>
              </a:lnSpc>
            </a:pPr>
            <a:r>
              <a:rPr lang="ru-RU" sz="21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развитие объектов жилищно-коммунального хозяйства</a:t>
            </a:r>
          </a:p>
          <a:p>
            <a:pPr marL="803275" indent="-82550" algn="just">
              <a:lnSpc>
                <a:spcPct val="170000"/>
              </a:lnSpc>
            </a:pPr>
            <a:r>
              <a:rPr lang="ru-RU" sz="21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развитие энергообеспечения</a:t>
            </a:r>
          </a:p>
          <a:p>
            <a:pPr marL="803275" indent="-82550" algn="just">
              <a:lnSpc>
                <a:spcPct val="170000"/>
              </a:lnSpc>
            </a:pPr>
            <a:r>
              <a:rPr lang="ru-RU" sz="21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развитие телекоммуникаций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2312546"/>
            <a:ext cx="263324" cy="26321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3253340"/>
            <a:ext cx="263324" cy="26321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3808710"/>
            <a:ext cx="263324" cy="2632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4370808"/>
            <a:ext cx="263324" cy="26321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4878505"/>
            <a:ext cx="263324" cy="26321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5389409"/>
            <a:ext cx="263324" cy="2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4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534204" y="555078"/>
            <a:ext cx="8075592" cy="487130"/>
          </a:xfrm>
        </p:spPr>
        <p:txBody>
          <a:bodyPr anchor="t">
            <a:noAutofit/>
          </a:bodyPr>
          <a:lstStyle/>
          <a:p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Перечень мероприятий </a:t>
            </a:r>
            <a:endParaRPr lang="ru-RU" sz="2400" dirty="0">
              <a:latin typeface="TT Norms Bold" panose="02000803040000020004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1962E9"/>
              </a:solidFill>
            </a:endParaRPr>
          </a:p>
        </p:txBody>
      </p:sp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0552" y="1188024"/>
            <a:ext cx="736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0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Строительство жилья, предоставляемого по договору найма жилого помещения</a:t>
            </a:r>
            <a:endParaRPr lang="ru-RU" sz="2000" b="1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6339" y="3386647"/>
            <a:ext cx="736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«СЕЛЬСКАЯ ИПОТЕКА»</a:t>
            </a:r>
          </a:p>
          <a:p>
            <a:r>
              <a:rPr lang="ru-RU" sz="20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Предоставление льготных кредитов гражданам, проживающим на сельских территориях, для строительства (приобретения) жилых помещений</a:t>
            </a:r>
            <a:endParaRPr lang="ru-RU" sz="2000" b="1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76339" y="1961876"/>
            <a:ext cx="736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T Norms Bold" panose="02000803040000020004" pitchFamily="50" charset="-52"/>
              </a:rPr>
              <a:t>Льготное кредитование ИП и организаций, зарегистрированных на сельских территориях (сельских агломерациях), на развитие инженерной и транспортной инфраструктуры, строительство жилья</a:t>
            </a:r>
            <a:endParaRPr lang="ru-RU" sz="2000" b="1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725716" y="1214174"/>
            <a:ext cx="457201" cy="353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72D4F"/>
                </a:solidFill>
                <a:latin typeface="TT Norms Black" panose="02000903040000020004" pitchFamily="50" charset="-52"/>
              </a:rPr>
              <a:t>1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25716" y="1987789"/>
            <a:ext cx="457201" cy="353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72D4F"/>
                </a:solidFill>
                <a:latin typeface="TT Norms Black" panose="02000903040000020004" pitchFamily="50" charset="-52"/>
              </a:rPr>
              <a:t>2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725716" y="3432131"/>
            <a:ext cx="457201" cy="353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72D4F"/>
                </a:solidFill>
                <a:latin typeface="TT Norms Black" panose="02000903040000020004" pitchFamily="50" charset="-52"/>
              </a:rPr>
              <a:t>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2917" y="4770871"/>
            <a:ext cx="75830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Предоставление потребительских кредитов (займов) гражданам, проживающим на сельских территориях на обустройство домовладений</a:t>
            </a:r>
            <a:endParaRPr lang="ru-RU" sz="2000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25716" y="4835169"/>
            <a:ext cx="457201" cy="353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72D4F"/>
                </a:solidFill>
                <a:latin typeface="TT Norms Black" panose="02000903040000020004" pitchFamily="50" charset="-52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70209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19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0" y="365126"/>
            <a:ext cx="8755595" cy="817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Реализация проектов комплексного развития сельских территорий или сельских агломераций</a:t>
            </a:r>
            <a:endParaRPr lang="ru-RU" sz="2400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310985" y="1425587"/>
            <a:ext cx="8435084" cy="4361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Условия предоставления субсидии</a:t>
            </a:r>
          </a:p>
          <a:p>
            <a:pPr algn="just">
              <a:lnSpc>
                <a:spcPct val="110000"/>
              </a:lnSpc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наличие документов, подтверждающих результаты проведения общественного обсуждения проекта</a:t>
            </a:r>
          </a:p>
          <a:p>
            <a:pPr algn="just">
              <a:lnSpc>
                <a:spcPct val="110000"/>
              </a:lnSpc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наличие в бюджете муниципального образования бюджетных ассигнований </a:t>
            </a:r>
          </a:p>
          <a:p>
            <a:pPr algn="just">
              <a:lnSpc>
                <a:spcPct val="110000"/>
              </a:lnSpc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привлечение средств внебюджетных источников</a:t>
            </a:r>
          </a:p>
          <a:p>
            <a:pPr algn="just">
              <a:lnSpc>
                <a:spcPct val="110000"/>
              </a:lnSpc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наличие проектно-сметной документации в отношении каждого объекта капитального строительства в рамках проекта и положительного заключения государственной экспертизы проекта и сметы.</a:t>
            </a:r>
          </a:p>
          <a:p>
            <a:pPr algn="just">
              <a:lnSpc>
                <a:spcPct val="110000"/>
              </a:lnSpc>
            </a:pP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Обязательным условием мероприятия является реализация инвестиционных проектов в любых сферах экономики с созданием дополнительных рабочих мест.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1878437"/>
            <a:ext cx="263324" cy="26321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2609916"/>
            <a:ext cx="263324" cy="26321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3342890"/>
            <a:ext cx="263324" cy="26321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" y="3768033"/>
            <a:ext cx="263324" cy="2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82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029960"/>
            <a:ext cx="9137651" cy="82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05033" y="2556807"/>
            <a:ext cx="5857978" cy="1793315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Заголовок слайда </a:t>
            </a:r>
            <a:b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</a:br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без дополнительного текста</a:t>
            </a:r>
            <a:endParaRPr lang="ru-RU" sz="3600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chemeClr val="bg1"/>
                </a:solidFill>
              </a:rPr>
              <a:t>Текст на затемненном изображении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19</a:t>
            </a:r>
            <a:endParaRPr lang="ru-RU" sz="1100" b="1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7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" y="-8890"/>
            <a:ext cx="9137651" cy="6038850"/>
          </a:xfrm>
          <a:prstGeom prst="rect">
            <a:avLst/>
          </a:prstGeom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8304309" y="35746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20</a:t>
            </a:r>
          </a:p>
        </p:txBody>
      </p:sp>
      <p:sp>
        <p:nvSpPr>
          <p:cNvPr id="21" name="Овал 20"/>
          <p:cNvSpPr/>
          <p:nvPr/>
        </p:nvSpPr>
        <p:spPr>
          <a:xfrm>
            <a:off x="8375131" y="369455"/>
            <a:ext cx="268146" cy="244528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945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029960"/>
            <a:ext cx="9137651" cy="82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19</a:t>
            </a:r>
            <a:endParaRPr lang="ru-RU" sz="1100" b="1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5228" y="249382"/>
            <a:ext cx="8700841" cy="1587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Субсидия из областного бюджета на разработку проектно-сметной документации</a:t>
            </a:r>
            <a:br>
              <a:rPr lang="ru-RU" sz="9600" b="1" dirty="0">
                <a:latin typeface="TT Norms Bold" panose="02000803040000020004" pitchFamily="50" charset="-52"/>
                <a:cs typeface="Times New Roman" panose="02020603050405020304" pitchFamily="18" charset="0"/>
              </a:rPr>
            </a:br>
            <a:b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452582" y="1814879"/>
            <a:ext cx="8469745" cy="11777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72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Субсидия предоставляются из областного бюджета на </a:t>
            </a:r>
            <a:r>
              <a:rPr lang="ru-RU" sz="72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разработку</a:t>
            </a:r>
            <a:r>
              <a:rPr lang="ru-RU" sz="72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 (корректировку</a:t>
            </a:r>
            <a:r>
              <a:rPr lang="ru-RU" sz="7200" b="1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) </a:t>
            </a:r>
            <a:r>
              <a:rPr lang="ru-RU" sz="72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проектно-сметной документации </a:t>
            </a:r>
            <a:r>
              <a:rPr lang="ru-RU" sz="72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на строительство (реконструкцию) объектов инфраструктуры поселений для комплексного развития сельских территорий и компактной жилой застройки сельских поселений</a:t>
            </a:r>
            <a:br>
              <a:rPr lang="ru-RU" sz="7200" dirty="0">
                <a:latin typeface="TT Norms Regular" panose="02000503030000020003" pitchFamily="50" charset="-52"/>
                <a:cs typeface="Times New Roman" panose="02020603050405020304" pitchFamily="18" charset="0"/>
              </a:rPr>
            </a:br>
            <a:endParaRPr lang="ru-RU" sz="7200" b="1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29" y="1300735"/>
            <a:ext cx="263324" cy="263218"/>
          </a:xfrm>
          <a:prstGeom prst="rect">
            <a:avLst/>
          </a:prstGeom>
        </p:spPr>
      </p:pic>
      <p:pic>
        <p:nvPicPr>
          <p:cNvPr id="22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6830"/>
            <a:ext cx="9137651" cy="329313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8564879" y="5214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8498206" y="5262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401836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22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6538" y="503167"/>
            <a:ext cx="8790923" cy="5123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Развитие кадрового потенциала на сельских территориях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33633" y="1237129"/>
            <a:ext cx="8312436" cy="4378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Мероприятием предусмотрено:</a:t>
            </a:r>
          </a:p>
          <a:p>
            <a:endParaRPr lang="ru-RU" sz="1800" dirty="0"/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Субсидии сельхозпроизводителям по возмещению части затрат по заключенным с работниками ученическим договорам</a:t>
            </a:r>
          </a:p>
          <a:p>
            <a:pPr algn="just"/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Субсидии сельхозпроизводителям по возмещению части затрат, связанных с оплатой труда и проживанием студентов, привлеченных для прохождения производственной практики</a:t>
            </a:r>
          </a:p>
          <a:p>
            <a:endParaRPr lang="ru-RU" sz="1800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	Затраты сельхозпроизводителям возмещаются в размере до                   </a:t>
            </a:r>
            <a:r>
              <a:rPr lang="ru-RU" sz="18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30 процентов </a:t>
            </a:r>
            <a:r>
              <a:rPr lang="ru-RU" sz="18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фактически понесенных затрат в организациях высшего образования, подведомственных Министерству сельского хозяйства РФ.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2013124"/>
            <a:ext cx="263324" cy="26321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2625746"/>
            <a:ext cx="263324" cy="2632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3857605"/>
            <a:ext cx="263324" cy="2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10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029960"/>
            <a:ext cx="9137651" cy="82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05033" y="2556807"/>
            <a:ext cx="5857978" cy="1793315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Заголовок слайда </a:t>
            </a:r>
            <a:b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</a:br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без дополнительного текста</a:t>
            </a:r>
            <a:endParaRPr lang="ru-RU" sz="3600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chemeClr val="bg1"/>
                </a:solidFill>
              </a:rPr>
              <a:t>Текст на затемненном изображении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19</a:t>
            </a:r>
            <a:endParaRPr lang="ru-RU" sz="1100" b="1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2996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8564879" y="5214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8498206" y="5262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3786431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1801660" y="2501023"/>
            <a:ext cx="5540680" cy="660880"/>
          </a:xfrm>
        </p:spPr>
        <p:txBody>
          <a:bodyPr anchor="t">
            <a:normAutofit/>
          </a:bodyPr>
          <a:lstStyle/>
          <a:p>
            <a:r>
              <a:rPr lang="ru-RU" sz="3600" b="1" dirty="0">
                <a:latin typeface="TT Norms ExtraBold" panose="02000503040000020004" pitchFamily="50" charset="-52"/>
              </a:rPr>
              <a:t>Спасибо за внимание!</a:t>
            </a:r>
            <a:endParaRPr lang="ru-RU" sz="3600" dirty="0">
              <a:latin typeface="TT Norms Regular" panose="02000503030000020003" pitchFamily="50" charset="-52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801660" y="3167086"/>
            <a:ext cx="5540680" cy="660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962E9"/>
                </a:solidFill>
                <a:latin typeface="TT Norms Regular" pitchFamily="50" charset="-52"/>
              </a:rPr>
              <a:t>www.agro.amurobl.ru</a:t>
            </a:r>
            <a:r>
              <a:rPr lang="en-US" sz="4000" dirty="0">
                <a:solidFill>
                  <a:schemeClr val="accent1"/>
                </a:solidFill>
                <a:latin typeface="TT Norms Regular" pitchFamily="50" charset="-52"/>
              </a:rPr>
              <a:t> </a:t>
            </a:r>
            <a:endParaRPr lang="es-ES" sz="4000" b="1" dirty="0">
              <a:solidFill>
                <a:schemeClr val="accent1"/>
              </a:solidFill>
              <a:latin typeface="TT Norms Regular" pitchFamily="50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9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45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534204" y="555078"/>
            <a:ext cx="8075592" cy="487130"/>
          </a:xfrm>
        </p:spPr>
        <p:txBody>
          <a:bodyPr anchor="t">
            <a:noAutofit/>
          </a:bodyPr>
          <a:lstStyle/>
          <a:p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Перечень мероприятий </a:t>
            </a:r>
            <a:endParaRPr lang="ru-RU" sz="2400" dirty="0">
              <a:latin typeface="TT Norms Bold" panose="02000803040000020004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1962E9"/>
              </a:solidFill>
            </a:endParaRPr>
          </a:p>
        </p:txBody>
      </p:sp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3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725716" y="1246038"/>
            <a:ext cx="457201" cy="353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72D4F"/>
                </a:solidFill>
                <a:latin typeface="TT Norms Black" panose="02000903040000020004" pitchFamily="50" charset="-52"/>
              </a:rPr>
              <a:t>5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25716" y="2508193"/>
            <a:ext cx="457201" cy="353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72D4F"/>
                </a:solidFill>
                <a:latin typeface="TT Norms Black" panose="02000903040000020004" pitchFamily="50" charset="-52"/>
              </a:rPr>
              <a:t>6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725716" y="3182214"/>
            <a:ext cx="457201" cy="353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72D4F"/>
                </a:solidFill>
                <a:latin typeface="TT Norms Black" panose="02000903040000020004" pitchFamily="50" charset="-52"/>
              </a:rPr>
              <a:t>7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25716" y="4071876"/>
            <a:ext cx="457201" cy="353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72D4F"/>
                </a:solidFill>
                <a:latin typeface="TT Norms Black" panose="02000903040000020004" pitchFamily="50" charset="-52"/>
              </a:rPr>
              <a:t>8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82916" y="1212025"/>
            <a:ext cx="74268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Обустройство объектами инженерной инфраструктуры и благоустройство площадок, расположенных на сельских территориях, под компактную жилищную застройку</a:t>
            </a:r>
            <a:endParaRPr lang="ru-RU" sz="2000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82915" y="2455740"/>
            <a:ext cx="70836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Благоустройство сельских территорий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82915" y="3124017"/>
            <a:ext cx="7229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Реализация проектов комплексного развития сельских территорий или сельских агломераций</a:t>
            </a:r>
            <a:endParaRPr lang="ru-RU" sz="2000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1182915" y="4034789"/>
            <a:ext cx="7426880" cy="75983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Субсидия из областного бюджета на разработку проектно-сметной документации</a:t>
            </a:r>
            <a:r>
              <a:rPr lang="ru-RU" sz="96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	</a:t>
            </a:r>
            <a:endParaRPr lang="ru-RU" sz="9600" b="1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82914" y="4904687"/>
            <a:ext cx="73607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Развитие кадрового потенциала на сельских территориях</a:t>
            </a: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726375" y="4950928"/>
            <a:ext cx="457201" cy="353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72D4F"/>
                </a:solidFill>
                <a:latin typeface="TT Norms Black" panose="02000903040000020004" pitchFamily="50" charset="-52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213107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534204" y="555078"/>
            <a:ext cx="8075592" cy="1354384"/>
          </a:xfrm>
        </p:spPr>
        <p:txBody>
          <a:bodyPr anchor="t">
            <a:noAutofit/>
          </a:bodyPr>
          <a:lstStyle/>
          <a:p>
            <a:r>
              <a:rPr lang="ru-RU" sz="24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Строительство жилья, предоставляемого по договору найма жилого помещения</a:t>
            </a:r>
            <a:endParaRPr lang="ru-RU" sz="2400" b="1" dirty="0">
              <a:latin typeface="TT Norms Bold" panose="02000803040000020004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1962E9"/>
              </a:solidFill>
            </a:endParaRPr>
          </a:p>
        </p:txBody>
      </p:sp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4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6" y="1689957"/>
            <a:ext cx="263324" cy="2632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26" y="2940751"/>
            <a:ext cx="263324" cy="2632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6" y="4278971"/>
            <a:ext cx="263324" cy="2632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0552" y="1613775"/>
            <a:ext cx="736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Доля средств работодателя и муниципального образования </a:t>
            </a:r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не менее 20 процентов</a:t>
            </a: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 расчетной стоимости строительства жилья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80552" y="4220720"/>
            <a:ext cx="736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Можно выкупить жилой дом, отработав  по трудовому договору </a:t>
            </a:r>
          </a:p>
          <a:p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5 лет </a:t>
            </a: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- за </a:t>
            </a:r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10 процентов</a:t>
            </a: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 от выкупной цены жилья,</a:t>
            </a:r>
          </a:p>
          <a:p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10 лет </a:t>
            </a: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- за </a:t>
            </a:r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1 процент </a:t>
            </a:r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от выкупной цены жилья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80552" y="2881235"/>
            <a:ext cx="736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Построенные жилые помещения (жилые дома) предоставляются гражданам в </a:t>
            </a:r>
            <a:r>
              <a:rPr lang="ru-RU" dirty="0">
                <a:latin typeface="TT Norms Bold" panose="02000803040000020004" pitchFamily="50" charset="-52"/>
                <a:cs typeface="Times New Roman" panose="02020603050405020304" pitchFamily="18" charset="0"/>
              </a:rPr>
              <a:t>возмездное владение и пользование по договору найма жилого помещения</a:t>
            </a:r>
            <a:endParaRPr lang="ru-RU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079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029960"/>
            <a:ext cx="9137651" cy="82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05033" y="2556807"/>
            <a:ext cx="5857978" cy="1793315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Заголовок слайда </a:t>
            </a:r>
            <a:b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</a:br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без дополнительного текста</a:t>
            </a:r>
            <a:endParaRPr lang="ru-RU" sz="3600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chemeClr val="bg1"/>
                </a:solidFill>
              </a:rPr>
              <a:t>Текст на затемненном изображении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19</a:t>
            </a:r>
            <a:endParaRPr lang="ru-RU" sz="1100" b="1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37650" cy="6029960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385667" y="378301"/>
            <a:ext cx="268146" cy="268146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8314845" y="38274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T Norms Regular" panose="02000503030000020003" pitchFamily="50" charset="-52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21100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614240" y="736266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1962E9"/>
              </a:solidFill>
            </a:endParaRPr>
          </a:p>
        </p:txBody>
      </p:sp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11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32510" y="299697"/>
            <a:ext cx="8423086" cy="11034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132992" y="2005738"/>
            <a:ext cx="8413560" cy="7307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indent="-541338"/>
            <a:r>
              <a:rPr lang="ru-RU" dirty="0"/>
              <a:t>	</a:t>
            </a:r>
          </a:p>
          <a:p>
            <a:pPr marL="714375" indent="-447675" algn="just">
              <a:lnSpc>
                <a:spcPct val="120000"/>
              </a:lnSpc>
              <a:spcBef>
                <a:spcPts val="0"/>
              </a:spcBef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7200" dirty="0">
                <a:latin typeface="TT Norms Regular" panose="02000503030000020003" pitchFamily="50" charset="-52"/>
              </a:rPr>
              <a:t>Процентная ставка по льготному кредиту составляет </a:t>
            </a:r>
            <a:r>
              <a:rPr lang="ru-RU" sz="7200" dirty="0">
                <a:latin typeface="TT Norms Bold" panose="02000803040000020004" pitchFamily="50" charset="-52"/>
              </a:rPr>
              <a:t>не более 5%   </a:t>
            </a:r>
            <a:r>
              <a:rPr lang="ru-RU" sz="7200" dirty="0">
                <a:latin typeface="TT Norms Regular" panose="02000503030000020003" pitchFamily="50" charset="-52"/>
              </a:rPr>
              <a:t>годовых. </a:t>
            </a:r>
            <a:r>
              <a:rPr lang="ru-RU" sz="7200" dirty="0">
                <a:latin typeface="TT Norms Regular" panose="02000503030000020003" pitchFamily="50" charset="-52"/>
                <a:cs typeface="Times New Roman" panose="02020603050405020304" pitchFamily="18" charset="0"/>
              </a:rPr>
              <a:t> </a:t>
            </a:r>
            <a:endParaRPr lang="ru-RU" sz="7200" b="1" dirty="0">
              <a:latin typeface="TT Norms Regular" panose="02000503030000020003" pitchFamily="50" charset="-52"/>
              <a:cs typeface="Times New Roman" panose="02020603050405020304" pitchFamily="18" charset="0"/>
            </a:endParaRPr>
          </a:p>
          <a:p>
            <a:pPr marL="541338" indent="-541338" algn="just">
              <a:spcBef>
                <a:spcPts val="600"/>
              </a:spcBef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>
              <a:spcBef>
                <a:spcPts val="600"/>
              </a:spcBef>
            </a:pPr>
            <a:r>
              <a:rPr lang="ru-RU" sz="9600" b="1" dirty="0">
                <a:latin typeface="TT Norms Bold" panose="02000803040000020004" pitchFamily="50" charset="-52"/>
                <a:cs typeface="Times New Roman" panose="02020603050405020304" pitchFamily="18" charset="0"/>
              </a:rPr>
              <a:t>Льготный кредит предоставляется на:</a:t>
            </a: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541338"/>
            <a:r>
              <a:rPr lang="ru-RU" dirty="0"/>
              <a:t> 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0" y="2199420"/>
            <a:ext cx="263324" cy="263218"/>
          </a:xfrm>
          <a:prstGeom prst="rect">
            <a:avLst/>
          </a:prstGeom>
        </p:spPr>
      </p:pic>
      <p:sp>
        <p:nvSpPr>
          <p:cNvPr id="26" name="Объект 2"/>
          <p:cNvSpPr txBox="1">
            <a:spLocks/>
          </p:cNvSpPr>
          <p:nvPr/>
        </p:nvSpPr>
        <p:spPr>
          <a:xfrm>
            <a:off x="258618" y="3734873"/>
            <a:ext cx="8487452" cy="2290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541338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</a:rPr>
              <a:t>Строительство, реконструкцию, модернизацию, капитальный ремонт объектов инженерной инфраструктуры</a:t>
            </a:r>
          </a:p>
          <a:p>
            <a:pPr marL="628650" indent="-541338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T Norms Regular" panose="02000503030000020003" pitchFamily="50" charset="-52"/>
              </a:rPr>
              <a:t>Строительство, реконструкцию, капитальный ремонт автомобильных дорог общего пользования регионального, межмуниципального или местного значения с твердым покрытием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628650" indent="-541338" algn="just">
              <a:buNone/>
            </a:pPr>
            <a:r>
              <a:rPr lang="ru-RU" sz="1800" dirty="0"/>
              <a:t>          </a:t>
            </a:r>
            <a:r>
              <a:rPr lang="ru-RU" sz="1800" dirty="0">
                <a:latin typeface="TT Norms Regular" panose="02000503030000020003" pitchFamily="50" charset="-52"/>
              </a:rPr>
              <a:t>Строительство жилых помещений на сельских территориях</a:t>
            </a:r>
            <a:endParaRPr lang="ru-RU" sz="1800" b="1" dirty="0">
              <a:latin typeface="TT Norms Regular" panose="02000503030000020003" pitchFamily="50" charset="-52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0" y="3847528"/>
            <a:ext cx="263324" cy="26321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7" y="4470400"/>
            <a:ext cx="263324" cy="2632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3368" y="299697"/>
            <a:ext cx="80731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T Norms Bold" panose="02000803040000020004" pitchFamily="50" charset="-52"/>
              </a:rPr>
              <a:t>Льготное кредитование ИП и организаций, зарегистрированных на сельских территориях (сельских агломерациях), на развитие инженерной и транспортной инфраструктуры, строительство жилья</a:t>
            </a:r>
            <a:endParaRPr lang="ru-RU" sz="24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0" y="5337536"/>
            <a:ext cx="263324" cy="2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2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534204" y="401849"/>
            <a:ext cx="8075592" cy="1733083"/>
          </a:xfrm>
        </p:spPr>
        <p:txBody>
          <a:bodyPr anchor="t">
            <a:noAutofit/>
          </a:bodyPr>
          <a:lstStyle/>
          <a:p>
            <a:r>
              <a:rPr lang="ru-RU" sz="2400" dirty="0">
                <a:latin typeface="TT Norms Bold" panose="02000803040000020004" pitchFamily="50" charset="-52"/>
              </a:rPr>
              <a:t>Объемы </a:t>
            </a:r>
            <a:r>
              <a:rPr lang="ru-RU" sz="2400">
                <a:latin typeface="TT Norms Bold" panose="02000803040000020004" pitchFamily="50" charset="-52"/>
              </a:rPr>
              <a:t>льготного кредитования </a:t>
            </a:r>
            <a:r>
              <a:rPr lang="ru-RU" sz="2400" dirty="0">
                <a:latin typeface="TT Norms Bold" panose="02000803040000020004" pitchFamily="50" charset="-52"/>
              </a:rPr>
              <a:t>ИП и организаций, зарегистрированных на сельских территориях (сельских агломерациях), на развитие инженерной и транспортной инфраструктуры, строительство жилья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1962E9"/>
              </a:solidFill>
            </a:endParaRPr>
          </a:p>
        </p:txBody>
      </p:sp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6</a:t>
            </a:r>
          </a:p>
        </p:txBody>
      </p:sp>
      <p:graphicFrame>
        <p:nvGraphicFramePr>
          <p:cNvPr id="16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265083"/>
              </p:ext>
            </p:extLst>
          </p:nvPr>
        </p:nvGraphicFramePr>
        <p:xfrm>
          <a:off x="719138" y="1893455"/>
          <a:ext cx="7806026" cy="418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14382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534204" y="432873"/>
            <a:ext cx="8075592" cy="794327"/>
          </a:xfrm>
        </p:spPr>
        <p:txBody>
          <a:bodyPr anchor="t">
            <a:noAutofit/>
          </a:bodyPr>
          <a:lstStyle/>
          <a:p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Перечень населённых пунктов </a:t>
            </a:r>
            <a:b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</a:b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(сельские агломерации)</a:t>
            </a:r>
            <a:endParaRPr lang="ru-RU" sz="2400" dirty="0">
              <a:latin typeface="TT Norms Bold" panose="02000803040000020004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1962E9"/>
              </a:solidFill>
            </a:endParaRPr>
          </a:p>
        </p:txBody>
      </p:sp>
      <p:sp>
        <p:nvSpPr>
          <p:cNvPr id="11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rgbClr val="196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rgbClr val="1962E9"/>
                </a:solidFill>
                <a:latin typeface="TT Norms Regular" panose="02000503030000020003" pitchFamily="50" charset="-52"/>
              </a:rPr>
              <a:t>7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68399" y="1416034"/>
            <a:ext cx="21197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г. Завитинск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68400" y="2138129"/>
            <a:ext cx="3061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г. Райчихинск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68398" y="2860224"/>
            <a:ext cx="33666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г. Сковородино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175351" y="3582319"/>
            <a:ext cx="35351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г. Шимановск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168397" y="4309526"/>
            <a:ext cx="3366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 err="1">
                <a:latin typeface="TT Norms Bold" panose="02000803040000020004" pitchFamily="50" charset="-52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. Архара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93674" y="4357218"/>
            <a:ext cx="32858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 err="1">
                <a:latin typeface="TT Norms Bold" panose="02000803040000020004" pitchFamily="50" charset="-52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. Бурея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4793674" y="1416034"/>
            <a:ext cx="335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 err="1">
                <a:latin typeface="TT Norms Bold" panose="02000803040000020004" pitchFamily="50" charset="-52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. Новобурейский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793674" y="2128479"/>
            <a:ext cx="2870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 err="1">
                <a:latin typeface="TT Norms Bold" panose="02000803040000020004" pitchFamily="50" charset="-52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. Магдагачи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793674" y="2906390"/>
            <a:ext cx="2870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 err="1">
                <a:latin typeface="TT Norms Bold" panose="02000803040000020004" pitchFamily="50" charset="-52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T Norms Bold" panose="02000803040000020004" pitchFamily="50" charset="-52"/>
                <a:cs typeface="Times New Roman" panose="02020603050405020304" pitchFamily="18" charset="0"/>
              </a:rPr>
              <a:t>Февральск</a:t>
            </a:r>
            <a:endParaRPr lang="ru-RU" sz="2400" dirty="0">
              <a:latin typeface="TT Norms Bold" panose="02000803040000020004" pitchFamily="50" charset="-52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793674" y="3628485"/>
            <a:ext cx="3138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 err="1">
                <a:latin typeface="TT Norms Bold" panose="02000803040000020004" pitchFamily="50" charset="-52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. Серышево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540000" y="5069663"/>
            <a:ext cx="3450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buNone/>
            </a:pPr>
            <a:r>
              <a:rPr lang="ru-RU" sz="2400" dirty="0" err="1">
                <a:latin typeface="TT Norms Bold" panose="02000803040000020004" pitchFamily="50" charset="-52"/>
                <a:cs typeface="Times New Roman" panose="02020603050405020304" pitchFamily="18" charset="0"/>
              </a:rPr>
              <a:t>пгт</a:t>
            </a:r>
            <a:r>
              <a:rPr lang="ru-RU" sz="2400" dirty="0">
                <a:latin typeface="TT Norms Bold" panose="02000803040000020004" pitchFamily="50" charset="-52"/>
                <a:cs typeface="Times New Roman" panose="02020603050405020304" pitchFamily="18" charset="0"/>
              </a:rPr>
              <a:t>. Ерофей Павлович</a:t>
            </a:r>
          </a:p>
        </p:txBody>
      </p:sp>
    </p:spTree>
    <p:extLst>
      <p:ext uri="{BB962C8B-B14F-4D97-AF65-F5344CB8AC3E}">
        <p14:creationId xmlns:p14="http://schemas.microsoft.com/office/powerpoint/2010/main" val="3864203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029960"/>
            <a:ext cx="9137651" cy="82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05033" y="2556807"/>
            <a:ext cx="5857978" cy="1793315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Заголовок слайда </a:t>
            </a:r>
            <a:b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</a:br>
            <a:r>
              <a:rPr lang="ru-RU" sz="3600" b="1" dirty="0">
                <a:solidFill>
                  <a:schemeClr val="bg1"/>
                </a:solidFill>
                <a:latin typeface="TT Norms ExtraBold" panose="02000503040000020004" pitchFamily="50" charset="-52"/>
              </a:rPr>
              <a:t>без дополнительного текста</a:t>
            </a:r>
            <a:endParaRPr lang="ru-RU" sz="3600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5032" y="299697"/>
            <a:ext cx="3260385" cy="39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chemeClr val="bg1"/>
                </a:solidFill>
              </a:rPr>
              <a:t>Текст на затемненном изображении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11" y="6175232"/>
            <a:ext cx="411614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ПРАВИТЕЛЬСТВО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АМУРСКОЙ ОЛАСТИ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00775"/>
            <a:ext cx="691307" cy="46036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12479" y="369094"/>
            <a:ext cx="268146" cy="268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TT Norms Regular" panose="02000503030000020003" pitchFamily="50" charset="-52"/>
              </a:rPr>
              <a:t>19</a:t>
            </a:r>
            <a:endParaRPr lang="ru-RU" sz="1100" b="1" dirty="0">
              <a:solidFill>
                <a:schemeClr val="bg1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37651" cy="6038850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385667" y="378301"/>
            <a:ext cx="268146" cy="268146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8314845" y="38274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T Norms Regular" panose="02000503030000020003" pitchFamily="50" charset="-52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10406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1575</TotalTime>
  <Words>1234</Words>
  <Application>Microsoft Office PowerPoint</Application>
  <PresentationFormat>Экран (4:3)</PresentationFormat>
  <Paragraphs>240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TT Norms Black</vt:lpstr>
      <vt:lpstr>TT Norms Bold</vt:lpstr>
      <vt:lpstr>TT Norms ExtraBold</vt:lpstr>
      <vt:lpstr>TT Norms Medium</vt:lpstr>
      <vt:lpstr>TT Norms Regular</vt:lpstr>
      <vt:lpstr>Тема Office</vt:lpstr>
      <vt:lpstr>Реализация мероприятий государственной программы Российской Федерации «Комплексное развитие сельских территорий» по созданию комфортных условий проживания граждан, проживающих на сельских территории Амурской области</vt:lpstr>
      <vt:lpstr>Перечень мероприятий </vt:lpstr>
      <vt:lpstr>Перечень мероприятий </vt:lpstr>
      <vt:lpstr>Строительство жилья, предоставляемого по договору найма жилого помещения</vt:lpstr>
      <vt:lpstr>Заголовок слайда  без дополнительного текста</vt:lpstr>
      <vt:lpstr>Презентация PowerPoint</vt:lpstr>
      <vt:lpstr>Объемы льготного кредитования ИП и организаций, зарегистрированных на сельских территориях (сельских агломерациях), на развитие инженерной и транспортной инфраструктуры, строительство жилья</vt:lpstr>
      <vt:lpstr>Перечень населённых пунктов  (сельские агломерации)</vt:lpstr>
      <vt:lpstr>Заголовок слайда  без дополнительного текста</vt:lpstr>
      <vt:lpstr>Предоставление льготных кредитов гражданам, проживающим на сельских территориях, для строительства (приобретения) жилых помещений «СЕЛЬСКАЯ ИПОТЕКА» </vt:lpstr>
      <vt:lpstr>Заголовок слайда  без дополнительного текста</vt:lpstr>
      <vt:lpstr>Презентация PowerPoint</vt:lpstr>
      <vt:lpstr>Заголовок слайда  без дополнительного текста</vt:lpstr>
      <vt:lpstr>Презентация PowerPoint</vt:lpstr>
      <vt:lpstr>Заголовок слайда  без дополнительного текста</vt:lpstr>
      <vt:lpstr>Презентация PowerPoint</vt:lpstr>
      <vt:lpstr>Презентация PowerPoint</vt:lpstr>
      <vt:lpstr>Заголовок слайда  без дополнительного текста</vt:lpstr>
      <vt:lpstr>Презентация PowerPoint</vt:lpstr>
      <vt:lpstr>Презентация PowerPoint</vt:lpstr>
      <vt:lpstr>Заголовок слайда  без дополнительного текста</vt:lpstr>
      <vt:lpstr>Презентация PowerPoint</vt:lpstr>
      <vt:lpstr>Презентация PowerPoint</vt:lpstr>
      <vt:lpstr>Заголовок слайда  без дополнительного текста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ПРЕЗЕНТАЦИИ ПРАВИТЕЛЬСТВА АМУРСКОЙ ОБЛАСТИ</dc:title>
  <dc:creator>Петр</dc:creator>
  <cp:lastModifiedBy>Корякина Татьяна Сергеевна</cp:lastModifiedBy>
  <cp:revision>114</cp:revision>
  <cp:lastPrinted>2020-01-22T03:43:39Z</cp:lastPrinted>
  <dcterms:created xsi:type="dcterms:W3CDTF">2019-05-07T01:33:49Z</dcterms:created>
  <dcterms:modified xsi:type="dcterms:W3CDTF">2022-02-03T04:21:23Z</dcterms:modified>
</cp:coreProperties>
</file>